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Merriweather" panose="020B060402020202020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pos="2976">
          <p15:clr>
            <a:srgbClr val="9AA0A6"/>
          </p15:clr>
        </p15:guide>
        <p15:guide id="4" pos="3072">
          <p15:clr>
            <a:srgbClr val="9AA0A6"/>
          </p15:clr>
        </p15:guide>
        <p15:guide id="5" pos="3168">
          <p15:clr>
            <a:srgbClr val="9AA0A6"/>
          </p15:clr>
        </p15:guide>
        <p15:guide id="6" pos="3264">
          <p15:clr>
            <a:srgbClr val="9AA0A6"/>
          </p15:clr>
        </p15:guide>
        <p15:guide id="7" pos="3360">
          <p15:clr>
            <a:srgbClr val="9AA0A6"/>
          </p15:clr>
        </p15:guide>
        <p15:guide id="8" pos="3456">
          <p15:clr>
            <a:srgbClr val="9AA0A6"/>
          </p15:clr>
        </p15:guide>
        <p15:guide id="9" pos="3552">
          <p15:clr>
            <a:srgbClr val="9AA0A6"/>
          </p15:clr>
        </p15:guide>
        <p15:guide id="10" pos="3648">
          <p15:clr>
            <a:srgbClr val="9AA0A6"/>
          </p15:clr>
        </p15:guide>
        <p15:guide id="11" pos="3744">
          <p15:clr>
            <a:srgbClr val="9AA0A6"/>
          </p15:clr>
        </p15:guide>
        <p15:guide id="12" pos="3840">
          <p15:clr>
            <a:srgbClr val="9AA0A6"/>
          </p15:clr>
        </p15:guide>
        <p15:guide id="13" pos="3936">
          <p15:clr>
            <a:srgbClr val="9AA0A6"/>
          </p15:clr>
        </p15:guide>
        <p15:guide id="14" pos="4032">
          <p15:clr>
            <a:srgbClr val="9AA0A6"/>
          </p15:clr>
        </p15:guide>
        <p15:guide id="15" pos="4128">
          <p15:clr>
            <a:srgbClr val="9AA0A6"/>
          </p15:clr>
        </p15:guide>
        <p15:guide id="16" pos="4224">
          <p15:clr>
            <a:srgbClr val="9AA0A6"/>
          </p15:clr>
        </p15:guide>
        <p15:guide id="17" pos="4320">
          <p15:clr>
            <a:srgbClr val="9AA0A6"/>
          </p15:clr>
        </p15:guide>
        <p15:guide id="18" pos="4416">
          <p15:clr>
            <a:srgbClr val="9AA0A6"/>
          </p15:clr>
        </p15:guide>
        <p15:guide id="19" pos="4512">
          <p15:clr>
            <a:srgbClr val="9AA0A6"/>
          </p15:clr>
        </p15:guide>
        <p15:guide id="20" pos="4608">
          <p15:clr>
            <a:srgbClr val="9AA0A6"/>
          </p15:clr>
        </p15:guide>
        <p15:guide id="21" pos="4704">
          <p15:clr>
            <a:srgbClr val="9AA0A6"/>
          </p15:clr>
        </p15:guide>
        <p15:guide id="22" pos="4800">
          <p15:clr>
            <a:srgbClr val="9AA0A6"/>
          </p15:clr>
        </p15:guide>
        <p15:guide id="23" pos="4896">
          <p15:clr>
            <a:srgbClr val="9AA0A6"/>
          </p15:clr>
        </p15:guide>
        <p15:guide id="24" pos="4992">
          <p15:clr>
            <a:srgbClr val="9AA0A6"/>
          </p15:clr>
        </p15:guide>
        <p15:guide id="25" pos="5088">
          <p15:clr>
            <a:srgbClr val="9AA0A6"/>
          </p15:clr>
        </p15:guide>
        <p15:guide id="26" pos="5184">
          <p15:clr>
            <a:srgbClr val="9AA0A6"/>
          </p15:clr>
        </p15:guide>
        <p15:guide id="27" pos="5280">
          <p15:clr>
            <a:srgbClr val="9AA0A6"/>
          </p15:clr>
        </p15:guide>
        <p15:guide id="28" pos="5376">
          <p15:clr>
            <a:srgbClr val="9AA0A6"/>
          </p15:clr>
        </p15:guide>
        <p15:guide id="29" pos="5472">
          <p15:clr>
            <a:srgbClr val="9AA0A6"/>
          </p15:clr>
        </p15:guide>
        <p15:guide id="30" pos="5568">
          <p15:clr>
            <a:srgbClr val="9AA0A6"/>
          </p15:clr>
        </p15:guide>
        <p15:guide id="31" pos="5664">
          <p15:clr>
            <a:srgbClr val="9AA0A6"/>
          </p15:clr>
        </p15:guide>
        <p15:guide id="32" orient="horz" pos="1716">
          <p15:clr>
            <a:srgbClr val="9AA0A6"/>
          </p15:clr>
        </p15:guide>
        <p15:guide id="33" orient="horz" pos="1812">
          <p15:clr>
            <a:srgbClr val="9AA0A6"/>
          </p15:clr>
        </p15:guide>
        <p15:guide id="34" orient="horz" pos="1908">
          <p15:clr>
            <a:srgbClr val="9AA0A6"/>
          </p15:clr>
        </p15:guide>
        <p15:guide id="35" orient="horz" pos="2004">
          <p15:clr>
            <a:srgbClr val="9AA0A6"/>
          </p15:clr>
        </p15:guide>
        <p15:guide id="36" orient="horz" pos="2100">
          <p15:clr>
            <a:srgbClr val="9AA0A6"/>
          </p15:clr>
        </p15:guide>
        <p15:guide id="37" orient="horz" pos="2196">
          <p15:clr>
            <a:srgbClr val="9AA0A6"/>
          </p15:clr>
        </p15:guide>
        <p15:guide id="38" orient="horz" pos="2292">
          <p15:clr>
            <a:srgbClr val="9AA0A6"/>
          </p15:clr>
        </p15:guide>
        <p15:guide id="39" orient="horz" pos="2388">
          <p15:clr>
            <a:srgbClr val="9AA0A6"/>
          </p15:clr>
        </p15:guide>
        <p15:guide id="40" orient="horz" pos="2484">
          <p15:clr>
            <a:srgbClr val="9AA0A6"/>
          </p15:clr>
        </p15:guide>
        <p15:guide id="41" orient="horz" pos="2580">
          <p15:clr>
            <a:srgbClr val="9AA0A6"/>
          </p15:clr>
        </p15:guide>
        <p15:guide id="42" orient="horz" pos="2676">
          <p15:clr>
            <a:srgbClr val="9AA0A6"/>
          </p15:clr>
        </p15:guide>
        <p15:guide id="43" orient="horz" pos="2772">
          <p15:clr>
            <a:srgbClr val="9AA0A6"/>
          </p15:clr>
        </p15:guide>
        <p15:guide id="44" orient="horz" pos="2868">
          <p15:clr>
            <a:srgbClr val="9AA0A6"/>
          </p15:clr>
        </p15:guide>
        <p15:guide id="45" orient="horz" pos="2964">
          <p15:clr>
            <a:srgbClr val="9AA0A6"/>
          </p15:clr>
        </p15:guide>
        <p15:guide id="46" orient="horz" pos="3060">
          <p15:clr>
            <a:srgbClr val="9AA0A6"/>
          </p15:clr>
        </p15:guide>
        <p15:guide id="47" orient="horz" pos="315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1B1DE-092A-4B25-B673-3091166D9EA1}" v="2" dt="2019-09-27T00:20:31.393"/>
  </p1510:revLst>
</p1510:revInfo>
</file>

<file path=ppt/tableStyles.xml><?xml version="1.0" encoding="utf-8"?>
<a:tblStyleLst xmlns:a="http://schemas.openxmlformats.org/drawingml/2006/main" def="{DAC57E51-ABCB-4F2C-AD1B-5C7840A0F715}">
  <a:tblStyle styleId="{DAC57E51-ABCB-4F2C-AD1B-5C7840A0F7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58" y="134"/>
      </p:cViewPr>
      <p:guideLst>
        <p:guide orient="horz" pos="1620"/>
        <p:guide orient="horz" pos="1716"/>
        <p:guide orient="horz" pos="1812"/>
        <p:guide orient="horz" pos="1908"/>
        <p:guide orient="horz" pos="2004"/>
        <p:guide orient="horz" pos="2100"/>
        <p:guide orient="horz" pos="2196"/>
        <p:guide orient="horz" pos="2292"/>
        <p:guide orient="horz" pos="2388"/>
        <p:guide orient="horz" pos="2484"/>
        <p:guide orient="horz" pos="2580"/>
        <p:guide orient="horz" pos="2676"/>
        <p:guide orient="horz" pos="2772"/>
        <p:guide orient="horz" pos="2868"/>
        <p:guide orient="horz" pos="2964"/>
        <p:guide orient="horz" pos="3060"/>
        <p:guide orient="horz" pos="3156"/>
        <p:guide pos="2880"/>
        <p:guide pos="2976"/>
        <p:guide pos="3072"/>
        <p:guide pos="3168"/>
        <p:guide pos="3264"/>
        <p:guide pos="3360"/>
        <p:guide pos="3456"/>
        <p:guide pos="3552"/>
        <p:guide pos="3648"/>
        <p:guide pos="3744"/>
        <p:guide pos="3840"/>
        <p:guide pos="3936"/>
        <p:guide pos="4032"/>
        <p:guide pos="4128"/>
        <p:guide pos="4224"/>
        <p:guide pos="4320"/>
        <p:guide pos="4416"/>
        <p:guide pos="4512"/>
        <p:guide pos="4608"/>
        <p:guide pos="4704"/>
        <p:guide pos="4800"/>
        <p:guide pos="4896"/>
        <p:guide pos="4992"/>
        <p:guide pos="5088"/>
        <p:guide pos="5184"/>
        <p:guide pos="5280"/>
        <p:guide pos="5376"/>
        <p:guide pos="5472"/>
        <p:guide pos="5568"/>
        <p:guide pos="56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27964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75417729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6075417729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075417729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075417729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09332b3d4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609332b3d4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075417729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6075417729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075417729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6075417729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Font typeface="Avenir"/>
              <a:buChar char="➔"/>
            </a:pPr>
            <a:endParaRPr sz="1200" b="1" dirty="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00897ba1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600897ba1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075417729_0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6075417729_0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PS Powerpoint Templat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210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venir"/>
              <a:buNone/>
              <a:defRPr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3815840" y="4083900"/>
            <a:ext cx="695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Google Shape;14;p2" descr="BPS Ma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07400" y="631201"/>
            <a:ext cx="5039125" cy="50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" type="twoColTx">
  <p:cSld name="TITLE_AND_TWO_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1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3468200" y="796375"/>
            <a:ext cx="52188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000"/>
              <a:buFont typeface="Avenir"/>
              <a:buNone/>
              <a:defRPr sz="20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 idx="3"/>
          </p:nvPr>
        </p:nvSpPr>
        <p:spPr>
          <a:xfrm>
            <a:off x="637150" y="72775"/>
            <a:ext cx="2314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210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4303650" y="0"/>
            <a:ext cx="536700" cy="886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3593400" y="208667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6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1616475" y="1393325"/>
            <a:ext cx="5911200" cy="30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6445025" y="303625"/>
            <a:ext cx="23673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PS Powerpoint Template 1">
  <p:cSld name="TITLE_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venir"/>
              <a:buNone/>
              <a:defRPr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1747200" y="2787000"/>
            <a:ext cx="1296900" cy="12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right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994225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000"/>
              <a:buFont typeface="Avenir"/>
              <a:buNone/>
              <a:defRPr sz="20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994225" y="1585101"/>
            <a:ext cx="3692400" cy="3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None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 1">
  <p:cSld name="TITLE_ONLY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6600">
              <a:alpha val="6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 b="1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bright)">
  <p:cSld name="BLANK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6600">
              <a:alpha val="6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 1">
  <p:cSld name="BLANK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3" descr="BPS Ma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2224" y="3628449"/>
            <a:ext cx="1059750" cy="105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>
  <p:cSld name="TITLE_AND_TWO_COLUMNS_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 flipH="1">
            <a:off x="6099775" y="0"/>
            <a:ext cx="30441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5"/>
          <p:cNvSpPr/>
          <p:nvPr/>
        </p:nvSpPr>
        <p:spPr>
          <a:xfrm flipH="1">
            <a:off x="0" y="0"/>
            <a:ext cx="6099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2000"/>
              <a:buFont typeface="Avenir"/>
              <a:buNone/>
              <a:defRPr sz="2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34331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3120084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545293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000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None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>
  <p:cSld name="TITLE_AND_BODY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2000"/>
              <a:buFont typeface="Avenir"/>
              <a:buNone/>
              <a:defRPr sz="2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Font typeface="Avenir"/>
              <a:buNone/>
              <a:defRPr sz="3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None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3" name="Google Shape;53;p8"/>
          <p:cNvCxnSpPr/>
          <p:nvPr/>
        </p:nvCxnSpPr>
        <p:spPr>
          <a:xfrm>
            <a:off x="5136765" y="34861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210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8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1">
  <p:cSld name="TITLE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Font typeface="Avenir"/>
              <a:buNone/>
              <a:defRPr sz="30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None/>
              <a:defRPr sz="14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 1">
  <p:cSld name="TITLE_AND_TWO_COLUMNS_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3468200" y="1014375"/>
            <a:ext cx="52188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2000"/>
              <a:buFont typeface="Avenir"/>
              <a:buNone/>
              <a:defRPr sz="2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title" idx="3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://www.bostonpublicschool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YZMcbpIp7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ctrTitle"/>
          </p:nvPr>
        </p:nvSpPr>
        <p:spPr>
          <a:xfrm>
            <a:off x="3228875" y="2753850"/>
            <a:ext cx="5776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t-BR" sz="3000" dirty="0">
                <a:latin typeface="Montserrat"/>
                <a:ea typeface="Montserrat"/>
                <a:cs typeface="Montserrat"/>
                <a:sym typeface="Montserrat"/>
              </a:rPr>
              <a:t>PLANO ESTRATÉGICO DISTRITAL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t-BR" sz="3000" dirty="0">
                <a:latin typeface="Montserrat"/>
                <a:ea typeface="Montserrat"/>
                <a:cs typeface="Montserrat"/>
                <a:sym typeface="Montserrat"/>
              </a:rPr>
              <a:t>2019-2024</a:t>
            </a:r>
          </a:p>
        </p:txBody>
      </p:sp>
      <p:sp>
        <p:nvSpPr>
          <p:cNvPr id="136" name="Google Shape;136;p20"/>
          <p:cNvSpPr txBox="1">
            <a:spLocks noGrp="1"/>
          </p:cNvSpPr>
          <p:nvPr>
            <p:ph type="ctrTitle"/>
          </p:nvPr>
        </p:nvSpPr>
        <p:spPr>
          <a:xfrm>
            <a:off x="3398825" y="4254875"/>
            <a:ext cx="54648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t-BR" sz="1600" b="0" dirty="0">
                <a:latin typeface="Montserrat"/>
                <a:ea typeface="Montserrat"/>
                <a:cs typeface="Montserrat"/>
                <a:sym typeface="Montserrat"/>
              </a:rPr>
              <a:t>SUPERINTENDENTE, DRA. BRENDA CASSELLIUS</a:t>
            </a: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0250" y="3177650"/>
            <a:ext cx="1201326" cy="61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>
            <a:spLocks noGrp="1"/>
          </p:cNvSpPr>
          <p:nvPr>
            <p:ph type="ctrTitle" idx="4294967295"/>
          </p:nvPr>
        </p:nvSpPr>
        <p:spPr>
          <a:xfrm>
            <a:off x="1705708" y="278745"/>
            <a:ext cx="7692467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r>
              <a:rPr lang="pt-BR" sz="3000" dirty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Discussão em pequenos grupos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 b="1" i="0" u="none" strike="noStrike" cap="none" dirty="0">
              <a:solidFill>
                <a:srgbClr val="0000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786275" y="1037100"/>
            <a:ext cx="7409700" cy="3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Instruções:</a:t>
            </a:r>
            <a:r>
              <a:rPr lang="pt-BR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Participe do seu grupo de discussão.  Discuta as seguintes questões. Selecione um relator para compartilhar um destaque para cada uma das questões. 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Questões: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AutoNum type="arabicPeriod"/>
            </a:pPr>
            <a:r>
              <a:rPr lang="pt-BR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Essas são as metas estratégicas certas? O que está faltando? Devemos remover alguma coisa?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AutoNum type="arabicPeriod"/>
            </a:pPr>
            <a:r>
              <a:rPr lang="pt-BR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 base nessas áreas, que tipo de programas, oportunidades e apoio são necessários para cumprir sua visão de escolas de qualidade?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29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/>
          <p:nvPr/>
        </p:nvSpPr>
        <p:spPr>
          <a:xfrm>
            <a:off x="1996500" y="3627900"/>
            <a:ext cx="48615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30"/>
          <p:cNvSpPr txBox="1">
            <a:spLocks noGrp="1"/>
          </p:cNvSpPr>
          <p:nvPr>
            <p:ph type="ctrTitle"/>
          </p:nvPr>
        </p:nvSpPr>
        <p:spPr>
          <a:xfrm>
            <a:off x="3185400" y="3820650"/>
            <a:ext cx="5821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uFill>
                  <a:noFill/>
                </a:uFill>
                <a:hlinkClick r:id="rId4"/>
              </a:rPr>
              <a:t>www.bostonpublicschools.org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communityengagement@bostonpublicschools.org</a:t>
            </a:r>
          </a:p>
        </p:txBody>
      </p:sp>
      <p:pic>
        <p:nvPicPr>
          <p:cNvPr id="275" name="Google Shape;27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0250" y="3177650"/>
            <a:ext cx="1201326" cy="61057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0"/>
          <p:cNvSpPr txBox="1"/>
          <p:nvPr/>
        </p:nvSpPr>
        <p:spPr>
          <a:xfrm>
            <a:off x="3805200" y="225400"/>
            <a:ext cx="3667200" cy="2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ALEGRIA</a:t>
            </a: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UNIDADE</a:t>
            </a: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INCLUSÃO</a:t>
            </a: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COLABORAÇÃO</a:t>
            </a: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IGUALDADE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sz="3000">
                <a:latin typeface="Montserrat"/>
                <a:ea typeface="Montserrat"/>
                <a:cs typeface="Montserrat"/>
                <a:sym typeface="Montserrat"/>
              </a:rPr>
              <a:t>AGENDA </a:t>
            </a:r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113575" y="1327950"/>
            <a:ext cx="4478100" cy="2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E97135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pt-BR" b="1" dirty="0">
                <a:solidFill>
                  <a:srgbClr val="E97135"/>
                </a:solidFill>
              </a:rPr>
              <a:t>Boas-vindas e Introduções 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pt-BR" b="1" dirty="0">
                <a:solidFill>
                  <a:srgbClr val="E97135"/>
                </a:solidFill>
              </a:rPr>
              <a:t>Mensagem de vídeo do Dr. </a:t>
            </a:r>
            <a:r>
              <a:rPr lang="pt-BR" b="1" dirty="0" err="1">
                <a:solidFill>
                  <a:srgbClr val="E97135"/>
                </a:solidFill>
              </a:rPr>
              <a:t>Cassellius</a:t>
            </a:r>
            <a:r>
              <a:rPr lang="pt-BR" b="1" dirty="0">
                <a:solidFill>
                  <a:srgbClr val="E97135"/>
                </a:solidFill>
              </a:rPr>
              <a:t> 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pt-BR" b="1" dirty="0">
                <a:solidFill>
                  <a:srgbClr val="E97135"/>
                </a:solidFill>
              </a:rPr>
              <a:t>Visão geral do Plano Estratégico Distrital, aspirações e prioridades 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pt-BR" b="1" dirty="0">
                <a:solidFill>
                  <a:srgbClr val="E97135"/>
                </a:solidFill>
              </a:rPr>
              <a:t>Discussão em pequenos grupos 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pt-BR" b="1" dirty="0">
                <a:solidFill>
                  <a:srgbClr val="E97135"/>
                </a:solidFill>
              </a:rPr>
              <a:t>Conclusão e próximas etapas</a:t>
            </a:r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b="0">
                <a:latin typeface="Montserrat"/>
                <a:ea typeface="Montserrat"/>
                <a:cs typeface="Montserrat"/>
                <a:sym typeface="Montserrat"/>
              </a:rPr>
              <a:t>2</a:t>
            </a:fld>
            <a:endParaRPr lang="en" b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pt-BR" b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Escolas Públicas de Boston</a:t>
            </a:r>
          </a:p>
        </p:txBody>
      </p:sp>
      <p:sp>
        <p:nvSpPr>
          <p:cNvPr id="146" name="Google Shape;146;p21"/>
          <p:cNvSpPr txBox="1"/>
          <p:nvPr/>
        </p:nvSpPr>
        <p:spPr>
          <a:xfrm>
            <a:off x="4760075" y="0"/>
            <a:ext cx="4251600" cy="4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200" b="1" u="sng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Objetivos: </a:t>
            </a: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venir"/>
              <a:buChar char="●"/>
            </a:pPr>
            <a:r>
              <a:rPr lang="pt-BR" sz="22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Compartilhar as aspirações e prioridades das Escolas Públicas de Boston;</a:t>
            </a: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venir"/>
              <a:buChar char="●"/>
            </a:pPr>
            <a:r>
              <a:rPr lang="pt-BR" sz="22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Coletar</a:t>
            </a:r>
            <a:r>
              <a:rPr lang="pt-BR" sz="22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informações e feedback para desenvolver valores, metas e prioridades compartilhados;</a:t>
            </a: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 descr="BSAC students and Superintendent Cassellius showcase the core values of BPS: J.U.I.C.E." title="Boston Student Advisory Council (BSAC) and BPS Core Valu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1359" y="1029636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3297500" y="1165742"/>
            <a:ext cx="2540100" cy="2540100"/>
          </a:xfrm>
          <a:prstGeom prst="donut">
            <a:avLst>
              <a:gd name="adj" fmla="val 16067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157;p23"/>
          <p:cNvGrpSpPr/>
          <p:nvPr/>
        </p:nvGrpSpPr>
        <p:grpSpPr>
          <a:xfrm>
            <a:off x="1352072" y="1315125"/>
            <a:ext cx="2411035" cy="669600"/>
            <a:chOff x="1352073" y="1315125"/>
            <a:chExt cx="2260396" cy="669600"/>
          </a:xfrm>
        </p:grpSpPr>
        <p:cxnSp>
          <p:nvCxnSpPr>
            <p:cNvPr id="158" name="Google Shape;158;p23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A1C3FA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59" name="Google Shape;159;p23"/>
            <p:cNvSpPr txBox="1"/>
            <p:nvPr/>
          </p:nvSpPr>
          <p:spPr>
            <a:xfrm>
              <a:off x="1352073" y="1315125"/>
              <a:ext cx="18240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3. </a:t>
              </a:r>
              <a:r>
                <a:rPr lang="pt-BR" sz="2400" b="1" dirty="0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AFIRMAR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0" name="Google Shape;160;p23"/>
          <p:cNvGrpSpPr/>
          <p:nvPr/>
        </p:nvGrpSpPr>
        <p:grpSpPr>
          <a:xfrm>
            <a:off x="5517319" y="1315125"/>
            <a:ext cx="2384906" cy="669600"/>
            <a:chOff x="5517319" y="1315125"/>
            <a:chExt cx="2384906" cy="669600"/>
          </a:xfrm>
        </p:grpSpPr>
        <p:cxnSp>
          <p:nvCxnSpPr>
            <p:cNvPr id="161" name="Google Shape;161;p23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0944A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62" name="Google Shape;162;p23"/>
            <p:cNvSpPr txBox="1"/>
            <p:nvPr/>
          </p:nvSpPr>
          <p:spPr>
            <a:xfrm>
              <a:off x="5962125" y="1315125"/>
              <a:ext cx="1940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1. REUNIR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3" name="Google Shape;163;p23"/>
          <p:cNvGrpSpPr/>
          <p:nvPr/>
        </p:nvGrpSpPr>
        <p:grpSpPr>
          <a:xfrm>
            <a:off x="3808225" y="3535140"/>
            <a:ext cx="2385000" cy="1143785"/>
            <a:chOff x="3808225" y="3535140"/>
            <a:chExt cx="2385000" cy="1143785"/>
          </a:xfrm>
        </p:grpSpPr>
        <p:cxnSp>
          <p:nvCxnSpPr>
            <p:cNvPr id="164" name="Google Shape;164;p23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w="19050" cap="flat" cmpd="sng">
              <a:solidFill>
                <a:srgbClr val="307BF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65" name="Google Shape;165;p23"/>
            <p:cNvSpPr txBox="1"/>
            <p:nvPr/>
          </p:nvSpPr>
          <p:spPr>
            <a:xfrm>
              <a:off x="3808225" y="4009325"/>
              <a:ext cx="23850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2. COLETAR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6" name="Google Shape;166;p23"/>
          <p:cNvSpPr txBox="1"/>
          <p:nvPr/>
        </p:nvSpPr>
        <p:spPr>
          <a:xfrm>
            <a:off x="3722450" y="2056450"/>
            <a:ext cx="17244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E97135"/>
                </a:solidFill>
                <a:latin typeface="Roboto"/>
                <a:ea typeface="Roboto"/>
                <a:cs typeface="Roboto"/>
                <a:sym typeface="Roboto"/>
              </a:rPr>
              <a:t>COMUNIDADE</a:t>
            </a:r>
          </a:p>
        </p:txBody>
      </p:sp>
      <p:sp>
        <p:nvSpPr>
          <p:cNvPr id="167" name="Google Shape;167;p23"/>
          <p:cNvSpPr/>
          <p:nvPr/>
        </p:nvSpPr>
        <p:spPr>
          <a:xfrm rot="1800047">
            <a:off x="3219843" y="1086434"/>
            <a:ext cx="2690936" cy="2690936"/>
          </a:xfrm>
          <a:prstGeom prst="blockArc">
            <a:avLst>
              <a:gd name="adj1" fmla="val 14414370"/>
              <a:gd name="adj2" fmla="val 694"/>
              <a:gd name="adj3" fmla="val 9562"/>
            </a:avLst>
          </a:prstGeom>
          <a:solidFill>
            <a:srgbClr val="0944A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3"/>
          <p:cNvSpPr/>
          <p:nvPr/>
        </p:nvSpPr>
        <p:spPr>
          <a:xfrm rot="-1800047" flipH="1">
            <a:off x="3221956" y="1086434"/>
            <a:ext cx="2690936" cy="2690936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rgbClr val="A1C3FA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3"/>
          <p:cNvSpPr/>
          <p:nvPr/>
        </p:nvSpPr>
        <p:spPr>
          <a:xfrm rot="-8100000">
            <a:off x="4382715" y="1027393"/>
            <a:ext cx="363170" cy="363170"/>
          </a:xfrm>
          <a:prstGeom prst="rtTriangl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3"/>
          <p:cNvSpPr/>
          <p:nvPr/>
        </p:nvSpPr>
        <p:spPr>
          <a:xfrm rot="-9000757" flipH="1">
            <a:off x="3220953" y="1084808"/>
            <a:ext cx="2690226" cy="2690226"/>
          </a:xfrm>
          <a:prstGeom prst="blockArc">
            <a:avLst>
              <a:gd name="adj1" fmla="val 14316164"/>
              <a:gd name="adj2" fmla="val 21502663"/>
              <a:gd name="adj3" fmla="val 9415"/>
            </a:avLst>
          </a:prstGeom>
          <a:solidFill>
            <a:srgbClr val="307BF3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3"/>
          <p:cNvSpPr/>
          <p:nvPr/>
        </p:nvSpPr>
        <p:spPr>
          <a:xfrm rot="-1027861">
            <a:off x="5485874" y="2849832"/>
            <a:ext cx="312672" cy="312672"/>
          </a:xfrm>
          <a:prstGeom prst="rtTriangle">
            <a:avLst/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3"/>
          <p:cNvSpPr/>
          <p:nvPr/>
        </p:nvSpPr>
        <p:spPr>
          <a:xfrm rot="6359841">
            <a:off x="3315801" y="2847762"/>
            <a:ext cx="363580" cy="363580"/>
          </a:xfrm>
          <a:prstGeom prst="rtTriangle">
            <a:avLst/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/>
          <p:nvPr/>
        </p:nvSpPr>
        <p:spPr>
          <a:xfrm>
            <a:off x="1474828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24"/>
          <p:cNvGrpSpPr/>
          <p:nvPr/>
        </p:nvGrpSpPr>
        <p:grpSpPr>
          <a:xfrm>
            <a:off x="259600" y="2141714"/>
            <a:ext cx="1438347" cy="2709739"/>
            <a:chOff x="519875" y="1948510"/>
            <a:chExt cx="1352975" cy="1897975"/>
          </a:xfrm>
        </p:grpSpPr>
        <p:sp>
          <p:nvSpPr>
            <p:cNvPr id="179" name="Google Shape;179;p24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C5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4"/>
            <p:cNvSpPr txBox="1"/>
            <p:nvPr/>
          </p:nvSpPr>
          <p:spPr>
            <a:xfrm>
              <a:off x="956697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BR" sz="800" b="1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9/20</a:t>
              </a:r>
            </a:p>
          </p:txBody>
        </p:sp>
        <p:sp>
          <p:nvSpPr>
            <p:cNvPr id="181" name="Google Shape;181;p24"/>
            <p:cNvSpPr txBox="1"/>
            <p:nvPr/>
          </p:nvSpPr>
          <p:spPr>
            <a:xfrm>
              <a:off x="519878" y="2492168"/>
              <a:ext cx="1352972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 b="1" dirty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Tour de envolvimento da comunidade </a:t>
              </a:r>
            </a:p>
          </p:txBody>
        </p:sp>
        <p:sp>
          <p:nvSpPr>
            <p:cNvPr id="182" name="Google Shape;182;p24"/>
            <p:cNvSpPr txBox="1"/>
            <p:nvPr/>
          </p:nvSpPr>
          <p:spPr>
            <a:xfrm>
              <a:off x="519875" y="3109085"/>
              <a:ext cx="13104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Visitas às escolas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pt-BR" sz="80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Reuniões na comunidade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pt-BR" sz="80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Reuniões de SPC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pt-BR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</a:p>
          </p:txBody>
        </p:sp>
      </p:grpSp>
      <p:grpSp>
        <p:nvGrpSpPr>
          <p:cNvPr id="183" name="Google Shape;183;p24"/>
          <p:cNvGrpSpPr/>
          <p:nvPr/>
        </p:nvGrpSpPr>
        <p:grpSpPr>
          <a:xfrm>
            <a:off x="1672529" y="2141714"/>
            <a:ext cx="1438344" cy="2709739"/>
            <a:chOff x="1848940" y="1948510"/>
            <a:chExt cx="1352972" cy="1897975"/>
          </a:xfrm>
        </p:grpSpPr>
        <p:sp>
          <p:nvSpPr>
            <p:cNvPr id="184" name="Google Shape;184;p24"/>
            <p:cNvSpPr/>
            <p:nvPr/>
          </p:nvSpPr>
          <p:spPr>
            <a:xfrm>
              <a:off x="2206990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C5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4"/>
            <p:cNvSpPr txBox="1"/>
            <p:nvPr/>
          </p:nvSpPr>
          <p:spPr>
            <a:xfrm>
              <a:off x="1848940" y="2492168"/>
              <a:ext cx="1352972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000" b="1" dirty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Tour de envolvimento da comunidade </a:t>
              </a:r>
            </a:p>
          </p:txBody>
        </p:sp>
        <p:sp>
          <p:nvSpPr>
            <p:cNvPr id="186" name="Google Shape;186;p24"/>
            <p:cNvSpPr txBox="1"/>
            <p:nvPr/>
          </p:nvSpPr>
          <p:spPr>
            <a:xfrm>
              <a:off x="1848940" y="3109085"/>
              <a:ext cx="13104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80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Visitas às escolas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80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Reuniões na comunidade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80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Reuniões de SPC</a:t>
              </a:r>
            </a:p>
          </p:txBody>
        </p:sp>
        <p:sp>
          <p:nvSpPr>
            <p:cNvPr id="187" name="Google Shape;187;p24"/>
            <p:cNvSpPr txBox="1"/>
            <p:nvPr/>
          </p:nvSpPr>
          <p:spPr>
            <a:xfrm>
              <a:off x="2285740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BR" sz="800" b="1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10/20</a:t>
              </a:r>
            </a:p>
          </p:txBody>
        </p:sp>
      </p:grpSp>
      <p:grpSp>
        <p:nvGrpSpPr>
          <p:cNvPr id="188" name="Google Shape;188;p24"/>
          <p:cNvGrpSpPr/>
          <p:nvPr/>
        </p:nvGrpSpPr>
        <p:grpSpPr>
          <a:xfrm>
            <a:off x="7429505" y="2141714"/>
            <a:ext cx="1445715" cy="2709739"/>
            <a:chOff x="7264213" y="1948510"/>
            <a:chExt cx="1359905" cy="1897975"/>
          </a:xfrm>
        </p:grpSpPr>
        <p:sp>
          <p:nvSpPr>
            <p:cNvPr id="189" name="Google Shape;189;p24"/>
            <p:cNvSpPr/>
            <p:nvPr/>
          </p:nvSpPr>
          <p:spPr>
            <a:xfrm>
              <a:off x="7647018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4"/>
            <p:cNvSpPr txBox="1"/>
            <p:nvPr/>
          </p:nvSpPr>
          <p:spPr>
            <a:xfrm>
              <a:off x="7264213" y="2500823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 b="1" dirty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Minuta final do plano estratégico</a:t>
              </a:r>
            </a:p>
          </p:txBody>
        </p:sp>
        <p:sp>
          <p:nvSpPr>
            <p:cNvPr id="191" name="Google Shape;191;p24"/>
            <p:cNvSpPr txBox="1"/>
            <p:nvPr/>
          </p:nvSpPr>
          <p:spPr>
            <a:xfrm>
              <a:off x="7264218" y="3109085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p24"/>
            <p:cNvSpPr txBox="1"/>
            <p:nvPr/>
          </p:nvSpPr>
          <p:spPr>
            <a:xfrm>
              <a:off x="7725768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BR" sz="800" b="1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2/20</a:t>
              </a:r>
            </a:p>
          </p:txBody>
        </p:sp>
      </p:grpSp>
      <p:sp>
        <p:nvSpPr>
          <p:cNvPr id="193" name="Google Shape;193;p24"/>
          <p:cNvSpPr/>
          <p:nvPr/>
        </p:nvSpPr>
        <p:spPr>
          <a:xfrm>
            <a:off x="2900956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 w="952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66CC"/>
              </a:solidFill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5781239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4"/>
          <p:cNvSpPr/>
          <p:nvPr/>
        </p:nvSpPr>
        <p:spPr>
          <a:xfrm>
            <a:off x="7233121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24"/>
          <p:cNvGrpSpPr/>
          <p:nvPr/>
        </p:nvGrpSpPr>
        <p:grpSpPr>
          <a:xfrm>
            <a:off x="5966264" y="2143147"/>
            <a:ext cx="1445716" cy="2670071"/>
            <a:chOff x="5887800" y="1948510"/>
            <a:chExt cx="1359906" cy="1897975"/>
          </a:xfrm>
        </p:grpSpPr>
        <p:sp>
          <p:nvSpPr>
            <p:cNvPr id="197" name="Google Shape;197;p24"/>
            <p:cNvSpPr/>
            <p:nvPr/>
          </p:nvSpPr>
          <p:spPr>
            <a:xfrm>
              <a:off x="6270606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4"/>
            <p:cNvSpPr txBox="1"/>
            <p:nvPr/>
          </p:nvSpPr>
          <p:spPr>
            <a:xfrm>
              <a:off x="5887800" y="2516141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 b="1" dirty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Revisões ao plano estratégico</a:t>
              </a:r>
            </a:p>
          </p:txBody>
        </p:sp>
        <p:sp>
          <p:nvSpPr>
            <p:cNvPr id="199" name="Google Shape;199;p24"/>
            <p:cNvSpPr txBox="1"/>
            <p:nvPr/>
          </p:nvSpPr>
          <p:spPr>
            <a:xfrm>
              <a:off x="5887806" y="3109085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24"/>
            <p:cNvSpPr txBox="1"/>
            <p:nvPr/>
          </p:nvSpPr>
          <p:spPr>
            <a:xfrm>
              <a:off x="6349356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BR" sz="800" b="1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1/20</a:t>
              </a:r>
            </a:p>
          </p:txBody>
        </p:sp>
      </p:grpSp>
      <p:grpSp>
        <p:nvGrpSpPr>
          <p:cNvPr id="201" name="Google Shape;201;p24"/>
          <p:cNvGrpSpPr/>
          <p:nvPr/>
        </p:nvGrpSpPr>
        <p:grpSpPr>
          <a:xfrm>
            <a:off x="3085489" y="2141714"/>
            <a:ext cx="1445711" cy="2709738"/>
            <a:chOff x="3178034" y="1948510"/>
            <a:chExt cx="1359902" cy="1897974"/>
          </a:xfrm>
        </p:grpSpPr>
        <p:sp>
          <p:nvSpPr>
            <p:cNvPr id="202" name="Google Shape;202;p24"/>
            <p:cNvSpPr/>
            <p:nvPr/>
          </p:nvSpPr>
          <p:spPr>
            <a:xfrm>
              <a:off x="356082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66CC"/>
                </a:solidFill>
              </a:endParaRPr>
            </a:p>
          </p:txBody>
        </p:sp>
        <p:sp>
          <p:nvSpPr>
            <p:cNvPr id="203" name="Google Shape;203;p24"/>
            <p:cNvSpPr txBox="1"/>
            <p:nvPr/>
          </p:nvSpPr>
          <p:spPr>
            <a:xfrm>
              <a:off x="3178034" y="2492168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000" b="1" dirty="0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Tour de envolvimento da comunidade </a:t>
              </a:r>
            </a:p>
          </p:txBody>
        </p:sp>
        <p:sp>
          <p:nvSpPr>
            <p:cNvPr id="204" name="Google Shape;204;p24"/>
            <p:cNvSpPr txBox="1"/>
            <p:nvPr/>
          </p:nvSpPr>
          <p:spPr>
            <a:xfrm>
              <a:off x="3178036" y="3109084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800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Visitas às escolas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800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Reuniões na comunidade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800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Reuniões de SPC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24"/>
            <p:cNvSpPr txBox="1"/>
            <p:nvPr/>
          </p:nvSpPr>
          <p:spPr>
            <a:xfrm>
              <a:off x="3639577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BR" sz="800" b="1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11/20</a:t>
              </a:r>
            </a:p>
          </p:txBody>
        </p:sp>
      </p:grpSp>
      <p:sp>
        <p:nvSpPr>
          <p:cNvPr id="206" name="Google Shape;206;p24"/>
          <p:cNvSpPr/>
          <p:nvPr/>
        </p:nvSpPr>
        <p:spPr>
          <a:xfrm>
            <a:off x="4932804" y="2141714"/>
            <a:ext cx="631800" cy="848400"/>
          </a:xfrm>
          <a:prstGeom prst="ellipse">
            <a:avLst/>
          </a:prstGeom>
          <a:noFill/>
          <a:ln w="3810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4"/>
          <p:cNvSpPr txBox="1"/>
          <p:nvPr/>
        </p:nvSpPr>
        <p:spPr>
          <a:xfrm>
            <a:off x="5016786" y="2336761"/>
            <a:ext cx="4644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800" b="1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rPr>
              <a:t>12/20</a:t>
            </a:r>
          </a:p>
        </p:txBody>
      </p:sp>
      <p:sp>
        <p:nvSpPr>
          <p:cNvPr id="208" name="Google Shape;208;p24"/>
          <p:cNvSpPr/>
          <p:nvPr/>
        </p:nvSpPr>
        <p:spPr>
          <a:xfrm>
            <a:off x="4340825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4"/>
          <p:cNvSpPr/>
          <p:nvPr/>
        </p:nvSpPr>
        <p:spPr>
          <a:xfrm>
            <a:off x="259600" y="615875"/>
            <a:ext cx="2826000" cy="606300"/>
          </a:xfrm>
          <a:prstGeom prst="homePlate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500" b="1" dirty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REUNIR</a:t>
            </a:r>
          </a:p>
        </p:txBody>
      </p:sp>
      <p:sp>
        <p:nvSpPr>
          <p:cNvPr id="210" name="Google Shape;210;p24"/>
          <p:cNvSpPr/>
          <p:nvPr/>
        </p:nvSpPr>
        <p:spPr>
          <a:xfrm>
            <a:off x="2900950" y="615875"/>
            <a:ext cx="3024600" cy="606300"/>
          </a:xfrm>
          <a:prstGeom prst="chevron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500" b="1" dirty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COLETAR</a:t>
            </a:r>
          </a:p>
        </p:txBody>
      </p:sp>
      <p:sp>
        <p:nvSpPr>
          <p:cNvPr id="211" name="Google Shape;211;p24"/>
          <p:cNvSpPr/>
          <p:nvPr/>
        </p:nvSpPr>
        <p:spPr>
          <a:xfrm>
            <a:off x="5802899" y="615875"/>
            <a:ext cx="3024600" cy="606300"/>
          </a:xfrm>
          <a:prstGeom prst="chevron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500" b="1" dirty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AFIRMAR</a:t>
            </a:r>
          </a:p>
        </p:txBody>
      </p:sp>
      <p:sp>
        <p:nvSpPr>
          <p:cNvPr id="212" name="Google Shape;212;p24"/>
          <p:cNvSpPr txBox="1"/>
          <p:nvPr/>
        </p:nvSpPr>
        <p:spPr>
          <a:xfrm>
            <a:off x="4453163" y="3030600"/>
            <a:ext cx="15888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pt-BR" sz="1000" b="1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rPr>
              <a:t>Tour de envolvimento da comunidade </a:t>
            </a:r>
          </a:p>
        </p:txBody>
      </p:sp>
      <p:sp>
        <p:nvSpPr>
          <p:cNvPr id="213" name="Google Shape;213;p24"/>
          <p:cNvSpPr txBox="1"/>
          <p:nvPr/>
        </p:nvSpPr>
        <p:spPr>
          <a:xfrm>
            <a:off x="4551075" y="3790950"/>
            <a:ext cx="1445700" cy="20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rPr>
              <a:t>Visitas às escolas</a:t>
            </a: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rPr>
              <a:t>Reuniões na comunidade</a:t>
            </a: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800">
              <a:solidFill>
                <a:srgbClr val="0066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667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title"/>
          </p:nvPr>
        </p:nvSpPr>
        <p:spPr>
          <a:xfrm>
            <a:off x="181201" y="794250"/>
            <a:ext cx="24231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 sz="240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ASPIRAÇÕES DO DISTRITO </a:t>
            </a:r>
          </a:p>
        </p:txBody>
      </p:sp>
      <p:sp>
        <p:nvSpPr>
          <p:cNvPr id="219" name="Google Shape;219;p25"/>
          <p:cNvSpPr txBox="1">
            <a:spLocks noGrp="1"/>
          </p:cNvSpPr>
          <p:nvPr>
            <p:ph type="body" idx="4294967295"/>
          </p:nvPr>
        </p:nvSpPr>
        <p:spPr>
          <a:xfrm>
            <a:off x="3194400" y="126750"/>
            <a:ext cx="6098100" cy="4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pt-BR" sz="26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Melhores resultados dos alunos</a:t>
            </a:r>
          </a:p>
          <a:p>
            <a:pPr marL="457200" lvl="0" indent="-4191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pt-BR" sz="26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Melhor qualidade da escola</a:t>
            </a:r>
          </a:p>
          <a:p>
            <a:pPr marL="457200" lvl="0" indent="-4191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pt-BR" sz="26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Forte liderança distrital/professores e funcionários de alta qualidade atuantes</a:t>
            </a:r>
          </a:p>
          <a:p>
            <a:pPr marL="457200" lvl="0" indent="-4191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pt-BR" sz="26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Distribuição eficaz de recursos</a:t>
            </a:r>
          </a:p>
          <a:p>
            <a:pPr marL="457200" lvl="0" indent="-4191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pt-BR" sz="26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Maior investimento comunitário </a:t>
            </a: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b="1" dirty="0">
              <a:solidFill>
                <a:srgbClr val="294667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0" name="Google Shape;220;p2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sp>
        <p:nvSpPr>
          <p:cNvPr id="221" name="Google Shape;221;p25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pt-BR" b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Escolas Públicas de Boston</a:t>
            </a:r>
          </a:p>
        </p:txBody>
      </p:sp>
      <p:pic>
        <p:nvPicPr>
          <p:cNvPr id="222" name="Google Shape;2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78025"/>
            <a:ext cx="3033274" cy="1660699"/>
          </a:xfrm>
          <a:prstGeom prst="rect">
            <a:avLst/>
          </a:prstGeom>
          <a:noFill/>
          <a:ln w="9525" cap="flat" cmpd="sng">
            <a:solidFill>
              <a:srgbClr val="286EB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667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>
            <a:spLocks noGrp="1"/>
          </p:cNvSpPr>
          <p:nvPr>
            <p:ph type="title"/>
          </p:nvPr>
        </p:nvSpPr>
        <p:spPr>
          <a:xfrm>
            <a:off x="0" y="2049450"/>
            <a:ext cx="30740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 sz="2700" dirty="0">
                <a:latin typeface="Montserrat"/>
                <a:ea typeface="Montserrat"/>
                <a:cs typeface="Montserrat"/>
                <a:sym typeface="Montserrat"/>
              </a:rPr>
              <a:t>ÁREAS PRIORITÁRIAS</a:t>
            </a:r>
          </a:p>
        </p:txBody>
      </p:sp>
      <p:sp>
        <p:nvSpPr>
          <p:cNvPr id="228" name="Google Shape;228;p2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sp>
        <p:nvSpPr>
          <p:cNvPr id="229" name="Google Shape;229;p26"/>
          <p:cNvSpPr txBox="1">
            <a:spLocks noGrp="1"/>
          </p:cNvSpPr>
          <p:nvPr>
            <p:ph type="title" idx="2"/>
          </p:nvPr>
        </p:nvSpPr>
        <p:spPr>
          <a:xfrm>
            <a:off x="605292" y="36450"/>
            <a:ext cx="2735786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pt-BR" b="0" dirty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Escolas Públicas de Boston</a:t>
            </a:r>
          </a:p>
        </p:txBody>
      </p:sp>
      <p:grpSp>
        <p:nvGrpSpPr>
          <p:cNvPr id="230" name="Google Shape;230;p26"/>
          <p:cNvGrpSpPr/>
          <p:nvPr/>
        </p:nvGrpSpPr>
        <p:grpSpPr>
          <a:xfrm>
            <a:off x="3147528" y="2284221"/>
            <a:ext cx="2048372" cy="1142304"/>
            <a:chOff x="114103" y="1937296"/>
            <a:chExt cx="2048372" cy="1142304"/>
          </a:xfrm>
        </p:grpSpPr>
        <p:sp>
          <p:nvSpPr>
            <p:cNvPr id="231" name="Google Shape;231;p26"/>
            <p:cNvSpPr/>
            <p:nvPr/>
          </p:nvSpPr>
          <p:spPr>
            <a:xfrm rot="-6373590">
              <a:off x="533443" y="1517956"/>
              <a:ext cx="1142304" cy="1980984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 txBox="1"/>
            <p:nvPr/>
          </p:nvSpPr>
          <p:spPr>
            <a:xfrm rot="21599251">
              <a:off x="764861" y="2142176"/>
              <a:ext cx="1397614" cy="4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Maior </a:t>
              </a:r>
              <a:br>
                <a:rPr lang="pt-BR" sz="11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pt-BR" sz="11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apoio/</a:t>
              </a:r>
              <a:br>
                <a:rPr lang="pt-BR" sz="11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pt-BR" sz="11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responsabilidade</a:t>
              </a:r>
              <a:r>
                <a:rPr lang="pt-BR" sz="1100" b="1" dirty="0">
                  <a:solidFill>
                    <a:srgbClr val="0066CC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</p:grpSp>
      <p:grpSp>
        <p:nvGrpSpPr>
          <p:cNvPr id="233" name="Google Shape;233;p26"/>
          <p:cNvGrpSpPr/>
          <p:nvPr/>
        </p:nvGrpSpPr>
        <p:grpSpPr>
          <a:xfrm>
            <a:off x="6481856" y="2284324"/>
            <a:ext cx="2085176" cy="1142091"/>
            <a:chOff x="445456" y="2091449"/>
            <a:chExt cx="2085176" cy="1142091"/>
          </a:xfrm>
        </p:grpSpPr>
        <p:sp>
          <p:nvSpPr>
            <p:cNvPr id="234" name="Google Shape;234;p26"/>
            <p:cNvSpPr/>
            <p:nvPr/>
          </p:nvSpPr>
          <p:spPr>
            <a:xfrm rot="6368135">
              <a:off x="969019" y="1671928"/>
              <a:ext cx="1142091" cy="1981134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 txBox="1"/>
            <p:nvPr/>
          </p:nvSpPr>
          <p:spPr>
            <a:xfrm>
              <a:off x="445456" y="2251150"/>
              <a:ext cx="1446669" cy="5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Mão de obra diversificada e de alta qualidade</a:t>
              </a:r>
              <a:r>
                <a:rPr lang="pt-BR" sz="1100" b="1" dirty="0">
                  <a:solidFill>
                    <a:srgbClr val="0066CC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</p:grpSp>
      <p:grpSp>
        <p:nvGrpSpPr>
          <p:cNvPr id="236" name="Google Shape;236;p26"/>
          <p:cNvGrpSpPr/>
          <p:nvPr/>
        </p:nvGrpSpPr>
        <p:grpSpPr>
          <a:xfrm>
            <a:off x="5019525" y="1342625"/>
            <a:ext cx="1676400" cy="1752600"/>
            <a:chOff x="1133250" y="1339175"/>
            <a:chExt cx="1676400" cy="1752600"/>
          </a:xfrm>
        </p:grpSpPr>
        <p:sp>
          <p:nvSpPr>
            <p:cNvPr id="237" name="Google Shape;237;p26"/>
            <p:cNvSpPr/>
            <p:nvPr/>
          </p:nvSpPr>
          <p:spPr>
            <a:xfrm>
              <a:off x="1133250" y="1339175"/>
              <a:ext cx="1676400" cy="17526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 txBox="1"/>
            <p:nvPr/>
          </p:nvSpPr>
          <p:spPr>
            <a:xfrm>
              <a:off x="1228229" y="1900950"/>
              <a:ext cx="1465200" cy="6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8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Acesso equitativo</a:t>
              </a:r>
            </a:p>
          </p:txBody>
        </p:sp>
      </p:grpSp>
      <p:grpSp>
        <p:nvGrpSpPr>
          <p:cNvPr id="239" name="Google Shape;239;p26"/>
          <p:cNvGrpSpPr/>
          <p:nvPr/>
        </p:nvGrpSpPr>
        <p:grpSpPr>
          <a:xfrm>
            <a:off x="5169075" y="3181301"/>
            <a:ext cx="1377300" cy="1928896"/>
            <a:chOff x="1338804" y="1932704"/>
            <a:chExt cx="1377300" cy="1981200"/>
          </a:xfrm>
        </p:grpSpPr>
        <p:sp>
          <p:nvSpPr>
            <p:cNvPr id="240" name="Google Shape;240;p26"/>
            <p:cNvSpPr/>
            <p:nvPr/>
          </p:nvSpPr>
          <p:spPr>
            <a:xfrm rot="-10799097">
              <a:off x="1456256" y="1932854"/>
              <a:ext cx="1142400" cy="1980900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 txBox="1"/>
            <p:nvPr/>
          </p:nvSpPr>
          <p:spPr>
            <a:xfrm>
              <a:off x="1338804" y="1932708"/>
              <a:ext cx="13773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Maior autonomia</a:t>
              </a:r>
              <a:r>
                <a:rPr lang="pt-BR" sz="1100" b="1">
                  <a:solidFill>
                    <a:srgbClr val="0066CC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</p:grpSp>
      <p:grpSp>
        <p:nvGrpSpPr>
          <p:cNvPr id="242" name="Google Shape;242;p26"/>
          <p:cNvGrpSpPr/>
          <p:nvPr/>
        </p:nvGrpSpPr>
        <p:grpSpPr>
          <a:xfrm>
            <a:off x="5658578" y="-298282"/>
            <a:ext cx="2322475" cy="2265000"/>
            <a:chOff x="646553" y="668818"/>
            <a:chExt cx="2322475" cy="2265000"/>
          </a:xfrm>
        </p:grpSpPr>
        <p:sp>
          <p:nvSpPr>
            <p:cNvPr id="243" name="Google Shape;243;p26"/>
            <p:cNvSpPr/>
            <p:nvPr/>
          </p:nvSpPr>
          <p:spPr>
            <a:xfrm rot="2274320">
              <a:off x="1339095" y="810892"/>
              <a:ext cx="1142167" cy="1980853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 txBox="1"/>
            <p:nvPr/>
          </p:nvSpPr>
          <p:spPr>
            <a:xfrm rot="1153">
              <a:off x="646553" y="1926242"/>
              <a:ext cx="1789200" cy="6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Currículo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rigoroso</a:t>
              </a:r>
            </a:p>
          </p:txBody>
        </p:sp>
      </p:grpSp>
      <p:grpSp>
        <p:nvGrpSpPr>
          <p:cNvPr id="245" name="Google Shape;245;p26"/>
          <p:cNvGrpSpPr/>
          <p:nvPr/>
        </p:nvGrpSpPr>
        <p:grpSpPr>
          <a:xfrm>
            <a:off x="3696669" y="-303987"/>
            <a:ext cx="2139300" cy="2276400"/>
            <a:chOff x="679157" y="410938"/>
            <a:chExt cx="2139300" cy="2276400"/>
          </a:xfrm>
        </p:grpSpPr>
        <p:sp>
          <p:nvSpPr>
            <p:cNvPr id="246" name="Google Shape;246;p26"/>
            <p:cNvSpPr/>
            <p:nvPr/>
          </p:nvSpPr>
          <p:spPr>
            <a:xfrm rot="-2306496">
              <a:off x="1176762" y="549753"/>
              <a:ext cx="1144090" cy="1998771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 txBox="1"/>
            <p:nvPr/>
          </p:nvSpPr>
          <p:spPr>
            <a:xfrm rot="258219">
              <a:off x="1575996" y="1585313"/>
              <a:ext cx="1123367" cy="611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Altas expectativas para todos</a:t>
              </a:r>
              <a:r>
                <a:rPr lang="pt-BR" sz="1100" b="1">
                  <a:solidFill>
                    <a:srgbClr val="0066CC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3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3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667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>
            <a:spLocks noGrp="1"/>
          </p:cNvSpPr>
          <p:nvPr>
            <p:ph type="title"/>
          </p:nvPr>
        </p:nvSpPr>
        <p:spPr>
          <a:xfrm>
            <a:off x="181201" y="2318250"/>
            <a:ext cx="24231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 sz="2400" dirty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ESCOLAS </a:t>
            </a:r>
            <a:br>
              <a:rPr lang="pt-BR" sz="2400" dirty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400" dirty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DE ALTA QUALIDADE </a:t>
            </a:r>
          </a:p>
        </p:txBody>
      </p:sp>
      <p:sp>
        <p:nvSpPr>
          <p:cNvPr id="253" name="Google Shape;253;p2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254" name="Google Shape;254;p27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pt-BR" b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Escolas Públicas de Boston</a:t>
            </a:r>
          </a:p>
        </p:txBody>
      </p:sp>
      <p:sp>
        <p:nvSpPr>
          <p:cNvPr id="255" name="Google Shape;255;p27"/>
          <p:cNvSpPr txBox="1">
            <a:spLocks noGrp="1"/>
          </p:cNvSpPr>
          <p:nvPr>
            <p:ph type="title"/>
          </p:nvPr>
        </p:nvSpPr>
        <p:spPr>
          <a:xfrm>
            <a:off x="3252900" y="145600"/>
            <a:ext cx="5281500" cy="43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pt-BR" sz="1800" dirty="0">
                <a:solidFill>
                  <a:srgbClr val="FFFFFF"/>
                </a:solidFill>
              </a:rPr>
              <a:t>Forte inclusão de EL e SPED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pt-BR" sz="1800" dirty="0">
                <a:solidFill>
                  <a:srgbClr val="FFFFFF"/>
                </a:solidFill>
              </a:rPr>
              <a:t>Espaço para jogos externo e interno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pt-BR" sz="1800" dirty="0">
                <a:solidFill>
                  <a:srgbClr val="FFFFFF"/>
                </a:solidFill>
              </a:rPr>
              <a:t>Música e arte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pt-BR" sz="1800" dirty="0">
                <a:solidFill>
                  <a:srgbClr val="FFFFFF"/>
                </a:solidFill>
              </a:rPr>
              <a:t>Currículo de Ciência e Tecnologia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pt-BR" sz="1800" dirty="0">
                <a:solidFill>
                  <a:srgbClr val="FFFFFF"/>
                </a:solidFill>
              </a:rPr>
              <a:t>Rigor acadêmico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pt-BR" sz="1800" dirty="0">
                <a:solidFill>
                  <a:srgbClr val="FFFFFF"/>
                </a:solidFill>
              </a:rPr>
              <a:t>Engajamento efetivo de alunos e famílias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pt-BR" sz="1800" dirty="0">
                <a:solidFill>
                  <a:srgbClr val="FFFFFF"/>
                </a:solidFill>
              </a:rPr>
              <a:t>Professores, líderes escolares e equipe de apoio diversificados nas escolas (racial, étnico e linguístico)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pt-BR" sz="1800" dirty="0">
                <a:solidFill>
                  <a:srgbClr val="FFFFFF"/>
                </a:solidFill>
              </a:rPr>
              <a:t>Níveis de Mass Core e HS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pt-BR" sz="1800" dirty="0">
                <a:solidFill>
                  <a:srgbClr val="FFFFFF"/>
                </a:solidFill>
              </a:rPr>
              <a:t>Modelo de escolas comunitárias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pt-BR" sz="1800" dirty="0">
                <a:solidFill>
                  <a:srgbClr val="FFFFFF"/>
                </a:solidFill>
              </a:rPr>
              <a:t>Programas de pré e pós escola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 txBox="1">
            <a:spLocks noGrp="1"/>
          </p:cNvSpPr>
          <p:nvPr>
            <p:ph type="ctrTitle" idx="4294967295"/>
          </p:nvPr>
        </p:nvSpPr>
        <p:spPr>
          <a:xfrm>
            <a:off x="732100" y="191989"/>
            <a:ext cx="73452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r>
              <a:rPr lang="pt-BR" sz="2000" dirty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Áreas atuais e potenciais para investimento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 b="1" i="0" u="none" strike="noStrike" cap="none" dirty="0">
              <a:solidFill>
                <a:srgbClr val="0000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61" name="Google Shape;261;p28"/>
          <p:cNvGraphicFramePr/>
          <p:nvPr>
            <p:extLst>
              <p:ext uri="{D42A27DB-BD31-4B8C-83A1-F6EECF244321}">
                <p14:modId xmlns:p14="http://schemas.microsoft.com/office/powerpoint/2010/main" val="675434576"/>
              </p:ext>
            </p:extLst>
          </p:nvPr>
        </p:nvGraphicFramePr>
        <p:xfrm>
          <a:off x="317900" y="586635"/>
          <a:ext cx="8433525" cy="4225671"/>
        </p:xfrm>
        <a:graphic>
          <a:graphicData uri="http://schemas.openxmlformats.org/drawingml/2006/table">
            <a:tbl>
              <a:tblPr>
                <a:noFill/>
                <a:tableStyleId>{DAC57E51-ABCB-4F2C-AD1B-5C7840A0F715}</a:tableStyleId>
              </a:tblPr>
              <a:tblGrid>
                <a:gridCol w="1872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2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6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599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49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82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88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Melhores resultados dos alunos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Melhor qualidade</a:t>
                      </a:r>
                      <a:br>
                        <a:rPr lang="pt-BR" sz="1100" b="1" dirty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</a:br>
                      <a:r>
                        <a:rPr lang="pt-BR" sz="1100" b="1" dirty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da escola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Forte liderança distrital/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professores e funcionários de alta qualidade atuantes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Distribuição eficaz de recursos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Maior investimento comunitário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286EB7"/>
                          </a:solidFill>
                        </a:rPr>
                        <a:t>BuildBPS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286EB7"/>
                          </a:solidFill>
                        </a:rPr>
                        <a:t>Escolha da escola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286EB7"/>
                          </a:solidFill>
                        </a:rPr>
                        <a:t>Rigor acadêmico / MassCore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286EB7"/>
                          </a:solidFill>
                        </a:rPr>
                        <a:t>Alta qualidade / Escolas de núcleo (Hub Schools)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6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286EB7"/>
                          </a:solidFill>
                        </a:rPr>
                        <a:t>Inclusão 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5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286EB7"/>
                          </a:solidFill>
                        </a:rPr>
                        <a:t>EFA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solidFill>
                            <a:srgbClr val="286EB7"/>
                          </a:solidFill>
                        </a:rPr>
                        <a:t>CLSP </a:t>
                      </a:r>
                      <a:r>
                        <a:rPr lang="pt-BR" sz="1100" b="1" dirty="0">
                          <a:solidFill>
                            <a:srgbClr val="286EB7"/>
                          </a:solidFill>
                        </a:rPr>
                        <a:t>(</a:t>
                      </a:r>
                      <a:r>
                        <a:rPr lang="pt-BR" sz="1100" dirty="0">
                          <a:solidFill>
                            <a:srgbClr val="286EB7"/>
                          </a:solidFill>
                        </a:rPr>
                        <a:t>Práticas de Sustentação Cultural e Linguística</a:t>
                      </a:r>
                      <a:r>
                        <a:rPr lang="pt-BR" sz="1100" dirty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)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286EB7"/>
                          </a:solidFill>
                        </a:rPr>
                        <a:t>Campanha de faculdade, carreira e vida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400" dirty="0">
                          <a:solidFill>
                            <a:srgbClr val="E97135"/>
                          </a:solidFill>
                        </a:rPr>
                        <a:t>✔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Emi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457</Words>
  <Application>Microsoft Office PowerPoint</Application>
  <PresentationFormat>On-screen Show (16:9)</PresentationFormat>
  <Paragraphs>144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</vt:lpstr>
      <vt:lpstr>Montserrat</vt:lpstr>
      <vt:lpstr>Roboto</vt:lpstr>
      <vt:lpstr>Merriweather</vt:lpstr>
      <vt:lpstr>Open Sans</vt:lpstr>
      <vt:lpstr>Emilia template</vt:lpstr>
      <vt:lpstr>PLANO ESTRATÉGICO DISTRITAL  2019-2024</vt:lpstr>
      <vt:lpstr>AGENDA </vt:lpstr>
      <vt:lpstr>PowerPoint Presentation</vt:lpstr>
      <vt:lpstr>PowerPoint Presentation</vt:lpstr>
      <vt:lpstr>PowerPoint Presentation</vt:lpstr>
      <vt:lpstr>ASPIRAÇÕES DO DISTRITO </vt:lpstr>
      <vt:lpstr>ÁREAS PRIORITÁRIAS</vt:lpstr>
      <vt:lpstr>ESCOLAS  DE ALTA QUALIDADE </vt:lpstr>
      <vt:lpstr>Áreas atuais e potenciais para investimento      </vt:lpstr>
      <vt:lpstr>Discussão em pequenos grupos </vt:lpstr>
      <vt:lpstr>www.bostonpublicschools.org communityengagement@bostonpublicschools.org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STRATEGIC PLAN  2019-2024</dc:title>
  <dc:creator>Thiago Medeiros</dc:creator>
  <cp:lastModifiedBy>BPS</cp:lastModifiedBy>
  <cp:revision>2</cp:revision>
  <dcterms:modified xsi:type="dcterms:W3CDTF">2019-09-30T14:17:11Z</dcterms:modified>
</cp:coreProperties>
</file>